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1"/>
  </p:notesMasterIdLst>
  <p:sldIdLst>
    <p:sldId id="277" r:id="rId4"/>
    <p:sldId id="257" r:id="rId5"/>
    <p:sldId id="258" r:id="rId6"/>
    <p:sldId id="288" r:id="rId7"/>
    <p:sldId id="287" r:id="rId8"/>
    <p:sldId id="289" r:id="rId9"/>
    <p:sldId id="291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7"/>
            <p14:sldId id="257"/>
            <p14:sldId id="258"/>
            <p14:sldId id="288"/>
            <p14:sldId id="287"/>
            <p14:sldId id="28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CBE6F9"/>
    <a:srgbClr val="00A7E3"/>
    <a:srgbClr val="ED6F9C"/>
    <a:srgbClr val="A27DB6"/>
    <a:srgbClr val="5F95CF"/>
    <a:srgbClr val="FCC13F"/>
    <a:srgbClr val="F49C4E"/>
    <a:srgbClr val="37B398"/>
    <a:srgbClr val="EA4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8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96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0025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4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32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35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91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64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64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06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7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08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32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28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6721857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3815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5306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7223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9652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3848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394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72222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1059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3844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69293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2777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52289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62109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7114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74700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377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1210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8131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5817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55848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54908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72941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33214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89319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95885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674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08081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3158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87881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95358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95436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64207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8782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884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50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112402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articles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21352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9" y="766348"/>
            <a:ext cx="9193947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s-MX" sz="36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articles before nouns, e.g. people, places, objects or ideas. They tell us something about the noun.</a:t>
            </a:r>
            <a:endParaRPr lang="en-US" sz="36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to use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an. 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to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to use a noun without an article.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articles?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D025DA4F-102E-408E-95BE-FE8433D19B0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articles</a:t>
            </a:r>
          </a:p>
        </p:txBody>
      </p:sp>
      <p:sp>
        <p:nvSpPr>
          <p:cNvPr id="55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6438175" y="4431168"/>
            <a:ext cx="3481550" cy="730474"/>
          </a:xfrm>
          <a:prstGeom prst="wedgeRoundRectCallout">
            <a:avLst>
              <a:gd name="adj1" fmla="val 61318"/>
              <a:gd name="adj2" fmla="val -2027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these sentences. How many articles are there?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321" y="4254052"/>
            <a:ext cx="1235918" cy="1235918"/>
          </a:xfrm>
          <a:prstGeom prst="rect">
            <a:avLst/>
          </a:prstGeom>
        </p:spPr>
      </p:pic>
      <p:sp>
        <p:nvSpPr>
          <p:cNvPr id="15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2008415" y="1083565"/>
            <a:ext cx="2754086" cy="576506"/>
          </a:xfrm>
          <a:prstGeom prst="wedgeRoundRectCallout">
            <a:avLst>
              <a:gd name="adj1" fmla="val -59321"/>
              <a:gd name="adj2" fmla="val -30966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sun is shining! Let’s go for a walk.</a:t>
            </a:r>
          </a:p>
        </p:txBody>
      </p:sp>
      <p:sp>
        <p:nvSpPr>
          <p:cNvPr id="16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053286" y="1957055"/>
            <a:ext cx="2544398" cy="564802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Anne Marie is a journalist. She works for a newspaper.  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6439018" y="789214"/>
            <a:ext cx="3114102" cy="870773"/>
          </a:xfrm>
          <a:prstGeom prst="wedgeRoundRectCallout">
            <a:avLst>
              <a:gd name="adj1" fmla="val 29731"/>
              <a:gd name="adj2" fmla="val -6654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to see a band yesterday. It’s the band I told you about. They’re really good!</a:t>
            </a:r>
          </a:p>
        </p:txBody>
      </p:sp>
      <p:sp>
        <p:nvSpPr>
          <p:cNvPr id="18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4710960" y="1937307"/>
            <a:ext cx="3114102" cy="902050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There’s no food in the fridge. We need to go to the supermarket.</a:t>
            </a:r>
          </a:p>
        </p:txBody>
      </p:sp>
      <p:sp>
        <p:nvSpPr>
          <p:cNvPr id="19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3753518" y="3139968"/>
            <a:ext cx="2871885" cy="632749"/>
          </a:xfrm>
          <a:prstGeom prst="wedgeRoundRectCallout">
            <a:avLst>
              <a:gd name="adj1" fmla="val -47068"/>
              <a:gd name="adj2" fmla="val 72886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French teacher also speaks Italian and German.</a:t>
            </a:r>
          </a:p>
        </p:txBody>
      </p:sp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8578280" y="2835168"/>
            <a:ext cx="2618446" cy="811545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Canada is a beautiful country. It has lots of lakes and mountains. </a:t>
            </a:r>
          </a:p>
        </p:txBody>
      </p:sp>
      <p:sp>
        <p:nvSpPr>
          <p:cNvPr id="21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1583990" y="2164642"/>
            <a:ext cx="2343940" cy="690960"/>
          </a:xfrm>
          <a:prstGeom prst="wedgeRoundRectCallout">
            <a:avLst>
              <a:gd name="adj1" fmla="val -2021"/>
              <a:gd name="adj2" fmla="val -59984"/>
              <a:gd name="adj3" fmla="val 16667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John plays the piano really well.</a:t>
            </a:r>
          </a:p>
        </p:txBody>
      </p:sp>
      <p:sp>
        <p:nvSpPr>
          <p:cNvPr id="23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7255653" y="3804818"/>
            <a:ext cx="1143002" cy="625928"/>
          </a:xfrm>
          <a:prstGeom prst="cloudCallout">
            <a:avLst>
              <a:gd name="adj1" fmla="val 28996"/>
              <a:gd name="adj2" fmla="val 6300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s-MX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ten</a:t>
            </a: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7066643" y="5263925"/>
            <a:ext cx="2842197" cy="1290757"/>
          </a:xfrm>
          <a:prstGeom prst="wedgeRoundRectCallout">
            <a:avLst>
              <a:gd name="adj1" fmla="val 64445"/>
              <a:gd name="adj2" fmla="val -4511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articles (and nouns without articles) that are highlighted. Match them with the uses.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121461" y="1135702"/>
            <a:ext cx="390072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ángulo 26"/>
          <p:cNvSpPr/>
          <p:nvPr/>
        </p:nvSpPr>
        <p:spPr>
          <a:xfrm>
            <a:off x="2815457" y="2246085"/>
            <a:ext cx="328386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ángulo 27"/>
          <p:cNvSpPr/>
          <p:nvPr/>
        </p:nvSpPr>
        <p:spPr>
          <a:xfrm>
            <a:off x="8237349" y="742856"/>
            <a:ext cx="183243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ángulo 28"/>
          <p:cNvSpPr/>
          <p:nvPr/>
        </p:nvSpPr>
        <p:spPr>
          <a:xfrm>
            <a:off x="7929476" y="952213"/>
            <a:ext cx="339272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ángulo 29"/>
          <p:cNvSpPr/>
          <p:nvPr/>
        </p:nvSpPr>
        <p:spPr>
          <a:xfrm>
            <a:off x="6908800" y="2273299"/>
            <a:ext cx="321129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ángulo 30"/>
          <p:cNvSpPr/>
          <p:nvPr/>
        </p:nvSpPr>
        <p:spPr>
          <a:xfrm>
            <a:off x="10401301" y="2001156"/>
            <a:ext cx="183243" cy="2449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ángulo 31"/>
          <p:cNvSpPr/>
          <p:nvPr/>
        </p:nvSpPr>
        <p:spPr>
          <a:xfrm>
            <a:off x="8989607" y="2895460"/>
            <a:ext cx="710891" cy="24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ángulo 32"/>
          <p:cNvSpPr/>
          <p:nvPr/>
        </p:nvSpPr>
        <p:spPr>
          <a:xfrm>
            <a:off x="9345053" y="3321956"/>
            <a:ext cx="1176280" cy="26055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ángulo 33"/>
          <p:cNvSpPr/>
          <p:nvPr/>
        </p:nvSpPr>
        <p:spPr>
          <a:xfrm>
            <a:off x="10555097" y="3088232"/>
            <a:ext cx="448215" cy="25825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ángulo 34"/>
          <p:cNvSpPr/>
          <p:nvPr/>
        </p:nvSpPr>
        <p:spPr>
          <a:xfrm>
            <a:off x="4600642" y="3446145"/>
            <a:ext cx="587061" cy="268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ángulo 35"/>
          <p:cNvSpPr/>
          <p:nvPr/>
        </p:nvSpPr>
        <p:spPr>
          <a:xfrm>
            <a:off x="5607033" y="3444331"/>
            <a:ext cx="754792" cy="25800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uadroTexto 2"/>
          <p:cNvSpPr txBox="1"/>
          <p:nvPr/>
        </p:nvSpPr>
        <p:spPr>
          <a:xfrm>
            <a:off x="1242786" y="3810000"/>
            <a:ext cx="1687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jobs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3495592" y="5659754"/>
            <a:ext cx="285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plural, countable nouns to talk about something in general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1239156" y="4087587"/>
            <a:ext cx="184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 there is only one of something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3501037" y="4921341"/>
            <a:ext cx="188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second time we talk about something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1255951" y="3324357"/>
            <a:ext cx="1460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most countries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242786" y="4581071"/>
            <a:ext cx="1651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 it is clear which one we are talking about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3493778" y="4406083"/>
            <a:ext cx="1899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first time we talk about something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1237344" y="5591628"/>
            <a:ext cx="1687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languages</a:t>
            </a:r>
          </a:p>
        </p:txBody>
      </p:sp>
      <p:sp>
        <p:nvSpPr>
          <p:cNvPr id="4" name="Flecha derecha 3"/>
          <p:cNvSpPr/>
          <p:nvPr/>
        </p:nvSpPr>
        <p:spPr>
          <a:xfrm rot="1942296">
            <a:off x="7823206" y="664185"/>
            <a:ext cx="297412" cy="1003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echa derecha 46"/>
          <p:cNvSpPr/>
          <p:nvPr/>
        </p:nvSpPr>
        <p:spPr>
          <a:xfrm rot="21380121">
            <a:off x="6585655" y="1240010"/>
            <a:ext cx="1246914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echa derecha 47"/>
          <p:cNvSpPr/>
          <p:nvPr/>
        </p:nvSpPr>
        <p:spPr>
          <a:xfrm rot="7768596">
            <a:off x="10491519" y="1790020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lecha derecha 48"/>
          <p:cNvSpPr/>
          <p:nvPr/>
        </p:nvSpPr>
        <p:spPr>
          <a:xfrm rot="15030854">
            <a:off x="7101985" y="2676669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echa derecha 49"/>
          <p:cNvSpPr/>
          <p:nvPr/>
        </p:nvSpPr>
        <p:spPr>
          <a:xfrm rot="11811589">
            <a:off x="9601838" y="3666448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lecha derecha 50"/>
          <p:cNvSpPr/>
          <p:nvPr/>
        </p:nvSpPr>
        <p:spPr>
          <a:xfrm rot="19218253" flipV="1">
            <a:off x="10295373" y="3579748"/>
            <a:ext cx="535055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echa derecha 51"/>
          <p:cNvSpPr/>
          <p:nvPr/>
        </p:nvSpPr>
        <p:spPr>
          <a:xfrm rot="13889314">
            <a:off x="4855340" y="3836761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echa derecha 52"/>
          <p:cNvSpPr/>
          <p:nvPr/>
        </p:nvSpPr>
        <p:spPr>
          <a:xfrm rot="18562184">
            <a:off x="5313900" y="3828123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lecha derecha 53"/>
          <p:cNvSpPr/>
          <p:nvPr/>
        </p:nvSpPr>
        <p:spPr>
          <a:xfrm rot="8311131">
            <a:off x="3128059" y="2074609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lecha derecha 61"/>
          <p:cNvSpPr/>
          <p:nvPr/>
        </p:nvSpPr>
        <p:spPr>
          <a:xfrm rot="20418116">
            <a:off x="1801020" y="1346094"/>
            <a:ext cx="317500" cy="7257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echa derecha 62"/>
          <p:cNvSpPr/>
          <p:nvPr/>
        </p:nvSpPr>
        <p:spPr>
          <a:xfrm rot="2585365">
            <a:off x="8605670" y="2708158"/>
            <a:ext cx="326473" cy="59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uadroTexto 4"/>
          <p:cNvSpPr txBox="1"/>
          <p:nvPr/>
        </p:nvSpPr>
        <p:spPr>
          <a:xfrm>
            <a:off x="1215572" y="5297715"/>
            <a:ext cx="2213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musical instruments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046357" y="553358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7280319" y="2560262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1801586" y="1393372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10678885" y="1734458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</a:t>
            </a:r>
          </a:p>
        </p:txBody>
      </p:sp>
      <p:sp>
        <p:nvSpPr>
          <p:cNvPr id="61" name="CuadroTexto 60"/>
          <p:cNvSpPr txBox="1"/>
          <p:nvPr/>
        </p:nvSpPr>
        <p:spPr>
          <a:xfrm>
            <a:off x="6605325" y="1351643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4</a:t>
            </a:r>
          </a:p>
        </p:txBody>
      </p:sp>
      <p:sp>
        <p:nvSpPr>
          <p:cNvPr id="64" name="CuadroTexto 63"/>
          <p:cNvSpPr txBox="1"/>
          <p:nvPr/>
        </p:nvSpPr>
        <p:spPr>
          <a:xfrm>
            <a:off x="2995352" y="1932970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2</a:t>
            </a:r>
          </a:p>
        </p:txBody>
      </p:sp>
      <p:sp>
        <p:nvSpPr>
          <p:cNvPr id="65" name="CuadroTexto 64"/>
          <p:cNvSpPr txBox="1"/>
          <p:nvPr/>
        </p:nvSpPr>
        <p:spPr>
          <a:xfrm>
            <a:off x="8514442" y="2608943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8</a:t>
            </a:r>
          </a:p>
        </p:txBody>
      </p:sp>
      <p:sp>
        <p:nvSpPr>
          <p:cNvPr id="66" name="CuadroTexto 65"/>
          <p:cNvSpPr txBox="1"/>
          <p:nvPr/>
        </p:nvSpPr>
        <p:spPr>
          <a:xfrm>
            <a:off x="5119913" y="3785393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</a:t>
            </a:r>
          </a:p>
        </p:txBody>
      </p:sp>
      <p:sp>
        <p:nvSpPr>
          <p:cNvPr id="59" name="CuadroTexto 58"/>
          <p:cNvSpPr txBox="1"/>
          <p:nvPr/>
        </p:nvSpPr>
        <p:spPr>
          <a:xfrm>
            <a:off x="9884980" y="3580341"/>
            <a:ext cx="22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9</a:t>
            </a:r>
          </a:p>
        </p:txBody>
      </p:sp>
      <p:sp>
        <p:nvSpPr>
          <p:cNvPr id="67" name="Google Shape;65;p15">
            <a:extLst>
              <a:ext uri="{FF2B5EF4-FFF2-40B4-BE49-F238E27FC236}">
                <a16:creationId xmlns:a16="http://schemas.microsoft.com/office/drawing/2014/main" id="{CBAD55AB-CAD3-426E-8FE5-F57ECAEFE5F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0.55182 -0.17315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91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74102 -0.35463 " pathEditMode="relative" ptsTypes="AA">
                                      <p:cBhvr>
                                        <p:cTn id="1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0.00092 L -0.09644 -0.41024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5" y="-20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45313 -0.25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56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59259E-6 L 0.09232 -0.51852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-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7.40741E-7 L 0.25222 -0.2368 " pathEditMode="relative" ptsTypes="AA">
                                      <p:cBhvr>
                                        <p:cTn id="16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0.30065 -0.6338 " pathEditMode="relative" ptsTypes="AA">
                                      <p:cBhvr>
                                        <p:cTn id="17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-0.00047 L 0.10026 -0.56111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-2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23 L 0.41367 -0.26806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16" y="-1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23" grpId="0" animBg="1"/>
      <p:bldP spid="26" grpId="1" animBg="1"/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" grpId="0"/>
      <p:bldP spid="3" grpId="1"/>
      <p:bldP spid="37" grpId="0"/>
      <p:bldP spid="37" grpId="1"/>
      <p:bldP spid="38" grpId="0"/>
      <p:bldP spid="38" grpId="1"/>
      <p:bldP spid="40" grpId="0"/>
      <p:bldP spid="40" grpId="1"/>
      <p:bldP spid="41" grpId="0"/>
      <p:bldP spid="41" grpId="1"/>
      <p:bldP spid="42" grpId="0"/>
      <p:bldP spid="42" grpId="1"/>
      <p:bldP spid="44" grpId="0"/>
      <p:bldP spid="44" grpId="1"/>
      <p:bldP spid="45" grpId="0"/>
      <p:bldP spid="45" grpId="1"/>
      <p:bldP spid="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62" grpId="0" animBg="1"/>
      <p:bldP spid="63" grpId="0" animBg="1"/>
      <p:bldP spid="5" grpId="0"/>
      <p:bldP spid="5" grpId="1"/>
      <p:bldP spid="6" grpId="0"/>
      <p:bldP spid="57" grpId="0"/>
      <p:bldP spid="58" grpId="0"/>
      <p:bldP spid="60" grpId="0"/>
      <p:bldP spid="61" grpId="0"/>
      <p:bldP spid="64" grpId="0"/>
      <p:bldP spid="65" grpId="0"/>
      <p:bldP spid="66" grpId="0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 and 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articles</a:t>
            </a:r>
          </a:p>
        </p:txBody>
      </p:sp>
      <p:sp>
        <p:nvSpPr>
          <p:cNvPr id="55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459357" y="2603501"/>
            <a:ext cx="1551213" cy="1270000"/>
          </a:xfrm>
          <a:prstGeom prst="wedgeRoundRectCallout">
            <a:avLst>
              <a:gd name="adj1" fmla="val 4934"/>
              <a:gd name="adj2" fmla="val -6014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listen to how your teacher pronounces these words.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5" y="281214"/>
            <a:ext cx="1081256" cy="1081256"/>
          </a:xfrm>
          <a:prstGeom prst="rect">
            <a:avLst/>
          </a:prstGeom>
        </p:spPr>
      </p:pic>
      <p:sp>
        <p:nvSpPr>
          <p:cNvPr id="15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7560129" y="2190278"/>
            <a:ext cx="2754086" cy="576506"/>
          </a:xfrm>
          <a:prstGeom prst="wedgeRoundRectCallout">
            <a:avLst>
              <a:gd name="adj1" fmla="val -59321"/>
              <a:gd name="adj2" fmla="val -30966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sun is shining! Let’s go for a walk.</a:t>
            </a:r>
          </a:p>
        </p:txBody>
      </p:sp>
      <p:sp>
        <p:nvSpPr>
          <p:cNvPr id="16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229928" y="1467197"/>
            <a:ext cx="2975429" cy="619231"/>
          </a:xfrm>
          <a:prstGeom prst="wedgeRoundRectCallout">
            <a:avLst>
              <a:gd name="adj1" fmla="val -55724"/>
              <a:gd name="adj2" fmla="val -45431"/>
              <a:gd name="adj3" fmla="val 16667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Anne Marie is a journalist. She works for a newspaper.  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8114189" y="281215"/>
            <a:ext cx="2718001" cy="1131474"/>
          </a:xfrm>
          <a:prstGeom prst="wedgeRoundRectCallout">
            <a:avLst>
              <a:gd name="adj1" fmla="val -35229"/>
              <a:gd name="adj2" fmla="val -64465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went to see a band yesterday. It’s the band I told you about. They’re really good!</a:t>
            </a:r>
          </a:p>
        </p:txBody>
      </p:sp>
      <p:sp>
        <p:nvSpPr>
          <p:cNvPr id="18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3537856" y="948521"/>
            <a:ext cx="3407277" cy="729694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There’s no food in the fridge. We need to go to the supermarket.</a:t>
            </a:r>
          </a:p>
        </p:txBody>
      </p:sp>
      <p:sp>
        <p:nvSpPr>
          <p:cNvPr id="19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4018643" y="1779252"/>
            <a:ext cx="2842745" cy="632749"/>
          </a:xfrm>
          <a:prstGeom prst="wedgeRoundRectCallout">
            <a:avLst>
              <a:gd name="adj1" fmla="val 45473"/>
              <a:gd name="adj2" fmla="val 67151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French teacher also speaks Italian and German.</a:t>
            </a:r>
          </a:p>
        </p:txBody>
      </p:sp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353786" y="1695083"/>
            <a:ext cx="3238500" cy="681631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Canada is a beautiful country. It has lots of lakes and mountains. </a:t>
            </a:r>
          </a:p>
        </p:txBody>
      </p:sp>
      <p:sp>
        <p:nvSpPr>
          <p:cNvPr id="21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821990" y="903713"/>
            <a:ext cx="2343940" cy="690960"/>
          </a:xfrm>
          <a:prstGeom prst="wedgeRoundRectCallout">
            <a:avLst>
              <a:gd name="adj1" fmla="val -57364"/>
              <a:gd name="adj2" fmla="val -4843"/>
              <a:gd name="adj3" fmla="val 16667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John plays the piano really well.</a:t>
            </a:r>
          </a:p>
        </p:txBody>
      </p:sp>
      <p:graphicFrame>
        <p:nvGraphicFramePr>
          <p:cNvPr id="4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54047"/>
              </p:ext>
            </p:extLst>
          </p:nvPr>
        </p:nvGraphicFramePr>
        <p:xfrm>
          <a:off x="525804" y="3021871"/>
          <a:ext cx="9479980" cy="32337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9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9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9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9632">
                <a:tc>
                  <a:txBody>
                    <a:bodyPr/>
                    <a:lstStyle/>
                    <a:p>
                      <a:pPr algn="ctr"/>
                      <a:endParaRPr lang="en-GB" sz="1600" b="1" i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1" u="none" strike="noStrike" cap="none" dirty="0">
                        <a:solidFill>
                          <a:schemeClr val="lt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1" u="none" strike="noStrike" cap="none" dirty="0">
                        <a:solidFill>
                          <a:schemeClr val="lt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0" u="none" strike="noStrike" cap="none" dirty="0">
                        <a:solidFill>
                          <a:schemeClr val="lt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with singular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 nouns that start with a consonant (</a:t>
                      </a:r>
                      <a:r>
                        <a:rPr lang="en-GB" sz="1600" b="0" i="1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b, c, d, 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etc.)</a:t>
                      </a:r>
                      <a:endParaRPr lang="en-GB" sz="1600" b="0" i="0" u="none" strike="noStrike" cap="none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singular nouns that start with </a:t>
                      </a:r>
                      <a:r>
                        <a:rPr lang="en-GB" sz="1600" b="0" i="1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a, e, </a:t>
                      </a:r>
                      <a:r>
                        <a:rPr lang="en-GB" sz="1600" b="0" i="1" dirty="0" err="1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b="0" i="1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  <a:r>
                        <a:rPr lang="en-GB" sz="1600" b="0" i="1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o, u</a:t>
                      </a:r>
                      <a:endParaRPr lang="en-GB" sz="1600" b="0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when there is only one of something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plural countable nouns when talking in general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before </a:t>
                      </a:r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u </a:t>
                      </a:r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when we pronounce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 it /</a:t>
                      </a:r>
                      <a:r>
                        <a:rPr lang="en-GB" sz="1600" b="0" i="0" u="none" strike="noStrike" cap="none" baseline="0" dirty="0" err="1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ju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:/ </a:t>
                      </a:r>
                    </a:p>
                    <a:p>
                      <a:pPr algn="ctr"/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(e.g. </a:t>
                      </a:r>
                      <a:r>
                        <a:rPr lang="en-GB" sz="1600" b="0" i="1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 uniform)</a:t>
                      </a:r>
                      <a:endParaRPr lang="en-GB" sz="1600" b="0" i="0" u="none" strike="noStrike" cap="none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before </a:t>
                      </a:r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h </a:t>
                      </a:r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when it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 is silent (e.g. </a:t>
                      </a:r>
                      <a:r>
                        <a:rPr lang="en-GB" sz="1600" b="0" i="1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an hour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)</a:t>
                      </a:r>
                      <a:endParaRPr lang="en-GB" sz="1600" b="0" i="0" u="none" strike="noStrike" cap="none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when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 it is clear which person/thing we are talking about</a:t>
                      </a:r>
                      <a:endParaRPr lang="en-GB" sz="1600" b="0" i="0" u="none" strike="noStrike" cap="none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with uncountable nouns when talking in general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90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with jobs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0" i="1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musical instruments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languages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90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the</a:t>
                      </a:r>
                      <a:r>
                        <a:rPr lang="en-GB" sz="1600" b="0" i="0" u="none" strike="noStrike" cap="none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 first time we talk about something</a:t>
                      </a:r>
                      <a:endParaRPr lang="en-GB" sz="1600" b="0" i="0" u="none" strike="noStrike" cap="none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0" i="1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second time we talk about something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most countries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Flecha derecha 5"/>
          <p:cNvSpPr/>
          <p:nvPr/>
        </p:nvSpPr>
        <p:spPr>
          <a:xfrm>
            <a:off x="4916715" y="5932714"/>
            <a:ext cx="444500" cy="2086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4496795" flipH="1" flipV="1">
            <a:off x="5653457" y="572549"/>
            <a:ext cx="3475742" cy="6520410"/>
          </a:xfrm>
          <a:prstGeom prst="arc">
            <a:avLst>
              <a:gd name="adj1" fmla="val 5923870"/>
              <a:gd name="adj2" fmla="val 1589619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9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241643" y="4109357"/>
            <a:ext cx="1812472" cy="1315357"/>
          </a:xfrm>
          <a:prstGeom prst="wedgeRoundRectCallout">
            <a:avLst>
              <a:gd name="adj1" fmla="val 21084"/>
              <a:gd name="adj2" fmla="val -5909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 careful! Some countries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do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have articles (e.g.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USA, the UK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 </a:t>
            </a:r>
          </a:p>
        </p:txBody>
      </p:sp>
      <p:sp>
        <p:nvSpPr>
          <p:cNvPr id="60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2480414" flipH="1" flipV="1">
            <a:off x="8014288" y="2579630"/>
            <a:ext cx="2622910" cy="3728446"/>
          </a:xfrm>
          <a:prstGeom prst="arc">
            <a:avLst>
              <a:gd name="adj1" fmla="val 10658313"/>
              <a:gd name="adj2" fmla="val 128746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Pentagon 2"/>
          <p:cNvSpPr/>
          <p:nvPr/>
        </p:nvSpPr>
        <p:spPr>
          <a:xfrm>
            <a:off x="10123714" y="5542642"/>
            <a:ext cx="1607267" cy="96157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practice!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34999" y="2521857"/>
            <a:ext cx="4000501" cy="4082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15844650" flipH="1">
            <a:off x="4701750" y="48968"/>
            <a:ext cx="3475742" cy="8667932"/>
          </a:xfrm>
          <a:prstGeom prst="arc">
            <a:avLst>
              <a:gd name="adj1" fmla="val 5786921"/>
              <a:gd name="adj2" fmla="val 1621806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43642" y="2567214"/>
            <a:ext cx="1293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Open sans"/>
                <a:cs typeface="Open sans"/>
              </a:rPr>
              <a:t>no article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817257" y="2565400"/>
            <a:ext cx="109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Open sans"/>
                <a:cs typeface="Open sans"/>
              </a:rPr>
              <a:t>a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2137228" y="2554513"/>
            <a:ext cx="109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Open sans"/>
                <a:cs typeface="Open sans"/>
              </a:rPr>
              <a:t>an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2906486" y="2552699"/>
            <a:ext cx="109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Open sans"/>
                <a:cs typeface="Open sans"/>
              </a:rPr>
              <a:t>the</a:t>
            </a:r>
          </a:p>
        </p:txBody>
      </p:sp>
      <p:sp>
        <p:nvSpPr>
          <p:cNvPr id="25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423330" y="1485900"/>
            <a:ext cx="1657998" cy="918029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Complete the table with the correct articles.</a:t>
            </a: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CE19A084-1668-4C1A-BCD2-F4A6C8A5B80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521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33333E-6 L -0.18828 0.07153 " pathEditMode="relative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0.13763 0.07547 " pathEditMode="relative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61224 0.07801 " pathEditMode="relative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0.27305 0.07407 " pathEditMode="relative" ptsTypes="AA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7" grpId="1" animBg="1"/>
      <p:bldP spid="59" grpId="0" animBg="1"/>
      <p:bldP spid="60" grpId="1" animBg="1"/>
      <p:bldP spid="61" grpId="0" animBg="1"/>
      <p:bldP spid="58" grpId="0" animBg="1"/>
      <p:bldP spid="58" grpId="1" animBg="1"/>
      <p:bldP spid="3" grpId="0"/>
      <p:bldP spid="22" grpId="0"/>
      <p:bldP spid="23" grpId="0"/>
      <p:bldP spid="24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6247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When I was younger I wanted to be…………footballer, but now I’m learning…………guitar. I want to be in…………band.</a:t>
            </a:r>
          </a:p>
          <a:p>
            <a:r>
              <a:rPr lang="en-GB" sz="1600" dirty="0"/>
              <a:t>      </a:t>
            </a:r>
          </a:p>
          <a:p>
            <a:r>
              <a:rPr lang="en-GB" sz="1600" dirty="0"/>
              <a:t>      </a:t>
            </a:r>
          </a:p>
          <a:p>
            <a:pPr marL="342900" indent="-342900">
              <a:buAutoNum type="arabicPeriod" startAt="2"/>
            </a:pPr>
            <a:r>
              <a:rPr lang="en-US" sz="1600" dirty="0"/>
              <a:t>A: Do you like…………rock music? B: No, I prefer…………hip hop.</a:t>
            </a:r>
          </a:p>
          <a:p>
            <a:pPr marL="342900" indent="-342900">
              <a:buAutoNum type="arabicPeriod" startAt="2"/>
            </a:pPr>
            <a:endParaRPr lang="es-MX" sz="1600" dirty="0"/>
          </a:p>
          <a:p>
            <a:pPr marL="342900" indent="-342900">
              <a:buAutoNum type="arabicPeriod" startAt="2"/>
            </a:pPr>
            <a:endParaRPr lang="es-MX" sz="1600" dirty="0"/>
          </a:p>
          <a:p>
            <a:pPr marL="342900" indent="-342900">
              <a:buFontTx/>
              <a:buAutoNum type="arabicPeriod" startAt="2"/>
            </a:pPr>
            <a:r>
              <a:rPr lang="en-US" sz="1600" dirty="0"/>
              <a:t>Alex went on a school trip to…………Paris last year. He saw…………Eiffel Tower and visited…………Pompidou Centre.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r>
              <a:rPr lang="en-US" sz="1600" dirty="0"/>
              <a:t>A: How can you speak…………English so well? B: I have a good friend from…………USA and we speak it all the time.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FontTx/>
              <a:buAutoNum type="arabicPeriod" startAt="2"/>
            </a:pPr>
            <a:r>
              <a:rPr lang="en-US" sz="1600" dirty="0"/>
              <a:t>Do you want to have…………apple or …………banana with your lunch?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/>
              <a:t>Amelia is…………honest person. We can trust her to look after…………house while we’re on holiday.</a:t>
            </a:r>
          </a:p>
          <a:p>
            <a:pPr marL="342900" indent="-342900">
              <a:buFont typeface="+mj-lt"/>
              <a:buAutoNum type="arabicPeriod" startAt="2"/>
            </a:pPr>
            <a:endParaRPr lang="en-US" sz="1600" dirty="0"/>
          </a:p>
          <a:p>
            <a:pPr marL="342900" indent="-342900">
              <a:buFont typeface="+mj-lt"/>
              <a:buAutoNum type="arabicPeriod" startAt="2"/>
            </a:pPr>
            <a:endParaRPr lang="en-US" sz="1600" dirty="0"/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/>
              <a:t>Sarah is reading…………book. It’s…………book she bought yesterday.</a:t>
            </a:r>
          </a:p>
          <a:p>
            <a:pPr marL="342900" indent="-342900">
              <a:buFont typeface="+mj-lt"/>
              <a:buAutoNum type="arabicPeriod" startAt="2"/>
            </a:pPr>
            <a:endParaRPr lang="en-GB" sz="1600" dirty="0"/>
          </a:p>
          <a:p>
            <a:pPr marL="342900" indent="-342900">
              <a:buFont typeface="+mj-lt"/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  <a:p>
            <a:pPr marL="342900" indent="-342900">
              <a:buAutoNum type="arabicPeriod" startAt="2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8965542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using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a/an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no article.</a:t>
            </a: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4449187" y="1422665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7985229" y="1420850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10713915" y="1419035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4674156" y="4341850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3021341" y="4330964"/>
            <a:ext cx="424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an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7974343" y="3605250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6555572" y="2875907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6747886" y="5082079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2025301" y="5085708"/>
            <a:ext cx="442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an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9438472" y="2874092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1976838" y="1824864"/>
            <a:ext cx="1246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[no article]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5232275" y="1821502"/>
            <a:ext cx="1246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[no article]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3243457" y="2564365"/>
            <a:ext cx="1246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[no article]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2800165" y="3307228"/>
            <a:ext cx="1246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[no article]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2683489" y="5804000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B8B49D01-1529-476D-A463-12BC702E7CCA}"/>
              </a:ext>
            </a:extLst>
          </p:cNvPr>
          <p:cNvSpPr/>
          <p:nvPr/>
        </p:nvSpPr>
        <p:spPr>
          <a:xfrm>
            <a:off x="4188381" y="5803360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0E19CC5C-CFE7-4098-86B6-1A4ABBC5594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3463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26" grpId="0"/>
      <p:bldP spid="31" grpId="0"/>
      <p:bldP spid="32" grpId="0"/>
      <p:bldP spid="34" grpId="0"/>
      <p:bldP spid="37" grpId="0"/>
      <p:bldP spid="38" grpId="0"/>
      <p:bldP spid="39" grpId="0"/>
      <p:bldP spid="43" grpId="0"/>
      <p:bldP spid="47" grpId="0"/>
      <p:bldP spid="48" grpId="0"/>
      <p:bldP spid="49" grpId="0"/>
      <p:bldP spid="50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adroTexto 104"/>
          <p:cNvSpPr txBox="1"/>
          <p:nvPr/>
        </p:nvSpPr>
        <p:spPr>
          <a:xfrm>
            <a:off x="3188684" y="4016829"/>
            <a:ext cx="1133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negative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221871" y="2612572"/>
            <a:ext cx="1133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positive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quantity words</a:t>
            </a: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5" y="281214"/>
            <a:ext cx="1081256" cy="1081256"/>
          </a:xfrm>
          <a:prstGeom prst="rect">
            <a:avLst/>
          </a:prstGeom>
        </p:spPr>
      </p:pic>
      <p:sp>
        <p:nvSpPr>
          <p:cNvPr id="90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159750" y="1485899"/>
            <a:ext cx="1921577" cy="2275042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words in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bold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these sentences. Put the sentences in the correct circle (the first one is done for you).</a:t>
            </a:r>
          </a:p>
        </p:txBody>
      </p:sp>
      <p:sp>
        <p:nvSpPr>
          <p:cNvPr id="9" name="Elipse 8"/>
          <p:cNvSpPr/>
          <p:nvPr/>
        </p:nvSpPr>
        <p:spPr>
          <a:xfrm>
            <a:off x="1179286" y="1188357"/>
            <a:ext cx="2159000" cy="20955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plural countable</a:t>
            </a:r>
          </a:p>
        </p:txBody>
      </p:sp>
      <p:sp>
        <p:nvSpPr>
          <p:cNvPr id="91" name="Elipse 90"/>
          <p:cNvSpPr/>
          <p:nvPr/>
        </p:nvSpPr>
        <p:spPr>
          <a:xfrm>
            <a:off x="3953329" y="1186543"/>
            <a:ext cx="2159000" cy="20955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uncountable</a:t>
            </a:r>
          </a:p>
        </p:txBody>
      </p:sp>
      <p:sp>
        <p:nvSpPr>
          <p:cNvPr id="92" name="Elipse 91"/>
          <p:cNvSpPr/>
          <p:nvPr/>
        </p:nvSpPr>
        <p:spPr>
          <a:xfrm>
            <a:off x="1175657" y="3770086"/>
            <a:ext cx="2159000" cy="20955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plural countable</a:t>
            </a:r>
          </a:p>
        </p:txBody>
      </p:sp>
      <p:sp>
        <p:nvSpPr>
          <p:cNvPr id="93" name="Elipse 92"/>
          <p:cNvSpPr/>
          <p:nvPr/>
        </p:nvSpPr>
        <p:spPr>
          <a:xfrm>
            <a:off x="3951515" y="3770086"/>
            <a:ext cx="2159000" cy="20955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uncountable</a:t>
            </a:r>
          </a:p>
        </p:txBody>
      </p:sp>
      <p:cxnSp>
        <p:nvCxnSpPr>
          <p:cNvPr id="11" name="Conector recto 10"/>
          <p:cNvCxnSpPr/>
          <p:nvPr/>
        </p:nvCxnSpPr>
        <p:spPr>
          <a:xfrm>
            <a:off x="535215" y="3537857"/>
            <a:ext cx="6340928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Más 11"/>
          <p:cNvSpPr/>
          <p:nvPr/>
        </p:nvSpPr>
        <p:spPr>
          <a:xfrm>
            <a:off x="3465286" y="2948214"/>
            <a:ext cx="426357" cy="3991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nos 12"/>
          <p:cNvSpPr/>
          <p:nvPr/>
        </p:nvSpPr>
        <p:spPr>
          <a:xfrm>
            <a:off x="3465286" y="3728357"/>
            <a:ext cx="426357" cy="335642"/>
          </a:xfrm>
          <a:prstGeom prst="mathMin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5071" y="4123307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There are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some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fantastic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cafes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in my town.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95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3255" y="1753850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I need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some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money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for the bus.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96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1441" y="4863535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I haven’t got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any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pets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99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8699" y="3292364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We don’t have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any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milk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 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00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5073" y="5502165"/>
            <a:ext cx="2614386" cy="630571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1B4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The newspaper report didn’t give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of</a:t>
            </a:r>
            <a:r>
              <a:rPr lang="en-US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information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 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01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5071" y="2535806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 Would you like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 few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sweets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03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73258" y="1019064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There aren’t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many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days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left until the holidays.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04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7380512" y="6242393"/>
            <a:ext cx="2476501" cy="548477"/>
          </a:xfrm>
          <a:prstGeom prst="wedgeRoundRectCallout">
            <a:avLst>
              <a:gd name="adj1" fmla="val 56938"/>
              <a:gd name="adj2" fmla="val 9177"/>
              <a:gd name="adj3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food 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was delicious. 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06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10177579" y="3966217"/>
            <a:ext cx="1903185" cy="1335314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underlined words. Which one is used for small quantities?</a:t>
            </a:r>
          </a:p>
        </p:txBody>
      </p:sp>
      <p:sp>
        <p:nvSpPr>
          <p:cNvPr id="107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10223262" y="5506807"/>
            <a:ext cx="1143002" cy="625928"/>
          </a:xfrm>
          <a:prstGeom prst="cloudCallout">
            <a:avLst>
              <a:gd name="adj1" fmla="val 18679"/>
              <a:gd name="adj2" fmla="val -848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 few</a:t>
            </a: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506AD24A-096F-424A-AC17-D571BAF288D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7209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2 -0.0007 L -0.58359 0.4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06" y="2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5.55556E-6 L -0.2582 -0.08587 " pathEditMode="relative" ptsTypes="AA">
                                      <p:cBhvr>
                                        <p:cTn id="1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0023 L -0.57487 0.02547 " pathEditMode="relative" ptsTypes="AA">
                                      <p:cBhvr>
                                        <p:cTn id="14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5.92593E-6 L -0.22461 0.30022 " pathEditMode="relative" ptsTypes="AA">
                                      <p:cBhvr>
                                        <p:cTn id="1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7 L -0.57226 -0.44444 " pathEditMode="relative" ptsTypes="AA">
                                      <p:cBhvr>
                                        <p:cTn id="2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5.18519E-6 L -0.57812 0.08056 " pathEditMode="relative" ptsTypes="AA">
                                      <p:cBhvr>
                                        <p:cTn id="2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111E-6 L -0.2724 -0.26852 " pathEditMode="relative" ptsTypes="AA">
                                      <p:cBhvr>
                                        <p:cTn id="3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046 L -0.25898 -0.48981 " pathEditMode="relative" ptsTypes="AA">
                                      <p:cBhvr>
                                        <p:cTn id="3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9" grpId="0" animBg="1"/>
      <p:bldP spid="100" grpId="0" animBg="1"/>
      <p:bldP spid="101" grpId="0" animBg="1"/>
      <p:bldP spid="103" grpId="0" animBg="1"/>
      <p:bldP spid="104" grpId="0" animBg="1"/>
      <p:bldP spid="106" grpId="0" animBg="1"/>
      <p:bldP spid="1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809020"/>
              </p:ext>
            </p:extLst>
          </p:nvPr>
        </p:nvGraphicFramePr>
        <p:xfrm>
          <a:off x="3965658" y="1585641"/>
          <a:ext cx="4953303" cy="186507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51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1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8671"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6405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in negatives</a:t>
                      </a:r>
                      <a:r>
                        <a:rPr lang="en-GB" sz="1600" baseline="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 (and questions) with uncountable nouns</a:t>
                      </a:r>
                      <a:endParaRPr lang="en-GB" sz="1600" dirty="0">
                        <a:solidFill>
                          <a:srgbClr val="1B4686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in negatives</a:t>
                      </a:r>
                      <a:r>
                        <a:rPr lang="en-GB" sz="1600" baseline="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 (and questions) with plural countable nouns</a:t>
                      </a:r>
                      <a:endParaRPr lang="en-GB" sz="1600" dirty="0">
                        <a:solidFill>
                          <a:srgbClr val="1B4686"/>
                        </a:solidFill>
                        <a:latin typeface="Open sans"/>
                        <a:cs typeface="Open san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with plural countable nouns and uncountable nouns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b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quantity words</a:t>
            </a:r>
          </a:p>
        </p:txBody>
      </p:sp>
      <p:graphicFrame>
        <p:nvGraphicFramePr>
          <p:cNvPr id="80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449774"/>
              </p:ext>
            </p:extLst>
          </p:nvPr>
        </p:nvGraphicFramePr>
        <p:xfrm>
          <a:off x="605503" y="1589166"/>
          <a:ext cx="3257180" cy="194116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8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871"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3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positive sentences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negatives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and questions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33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quantity when we don’t know</a:t>
                      </a:r>
                      <a:r>
                        <a:rPr lang="en-US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number or amount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167932"/>
              </p:ext>
            </p:extLst>
          </p:nvPr>
        </p:nvGraphicFramePr>
        <p:xfrm>
          <a:off x="610022" y="3577957"/>
          <a:ext cx="4885770" cy="186171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28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8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971"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744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uncountable nouns to talk about a small quantity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with plural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countable nouns to talk about a small quantity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in positive sentences to talk about a large quantity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5954455" y="3755756"/>
            <a:ext cx="689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all</a:t>
            </a:r>
          </a:p>
        </p:txBody>
      </p:sp>
      <p:sp>
        <p:nvSpPr>
          <p:cNvPr id="82" name="CuadroTexto 81"/>
          <p:cNvSpPr txBox="1"/>
          <p:nvPr/>
        </p:nvSpPr>
        <p:spPr>
          <a:xfrm>
            <a:off x="5952641" y="4134941"/>
            <a:ext cx="689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any</a:t>
            </a:r>
          </a:p>
        </p:txBody>
      </p:sp>
      <p:sp>
        <p:nvSpPr>
          <p:cNvPr id="83" name="CuadroTexto 82"/>
          <p:cNvSpPr txBox="1"/>
          <p:nvPr/>
        </p:nvSpPr>
        <p:spPr>
          <a:xfrm>
            <a:off x="5950826" y="4550413"/>
            <a:ext cx="1022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a little</a:t>
            </a:r>
          </a:p>
        </p:txBody>
      </p:sp>
      <p:sp>
        <p:nvSpPr>
          <p:cNvPr id="84" name="CuadroTexto 83"/>
          <p:cNvSpPr txBox="1"/>
          <p:nvPr/>
        </p:nvSpPr>
        <p:spPr>
          <a:xfrm>
            <a:off x="7418582" y="3759385"/>
            <a:ext cx="985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some</a:t>
            </a:r>
          </a:p>
        </p:txBody>
      </p:sp>
      <p:sp>
        <p:nvSpPr>
          <p:cNvPr id="85" name="CuadroTexto 84"/>
          <p:cNvSpPr txBox="1"/>
          <p:nvPr/>
        </p:nvSpPr>
        <p:spPr>
          <a:xfrm>
            <a:off x="5956269" y="5000356"/>
            <a:ext cx="1555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(how many)</a:t>
            </a:r>
          </a:p>
        </p:txBody>
      </p:sp>
      <p:sp>
        <p:nvSpPr>
          <p:cNvPr id="86" name="CuadroTexto 85"/>
          <p:cNvSpPr txBox="1"/>
          <p:nvPr/>
        </p:nvSpPr>
        <p:spPr>
          <a:xfrm>
            <a:off x="7414954" y="4554042"/>
            <a:ext cx="114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a lot of</a:t>
            </a:r>
          </a:p>
        </p:txBody>
      </p:sp>
      <p:sp>
        <p:nvSpPr>
          <p:cNvPr id="87" name="CuadroTexto 86"/>
          <p:cNvSpPr txBox="1"/>
          <p:nvPr/>
        </p:nvSpPr>
        <p:spPr>
          <a:xfrm>
            <a:off x="7413140" y="4134941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(how) much</a:t>
            </a:r>
          </a:p>
        </p:txBody>
      </p:sp>
      <p:sp>
        <p:nvSpPr>
          <p:cNvPr id="88" name="CuadroTexto 87"/>
          <p:cNvSpPr txBox="1"/>
          <p:nvPr/>
        </p:nvSpPr>
        <p:spPr>
          <a:xfrm>
            <a:off x="7411326" y="5003984"/>
            <a:ext cx="99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Open sans"/>
                <a:cs typeface="Open sans"/>
              </a:rPr>
              <a:t>a few</a:t>
            </a: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id="{973B970B-061F-499C-8157-148770FAB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35" y="281214"/>
            <a:ext cx="1081256" cy="1081256"/>
          </a:xfrm>
          <a:prstGeom prst="rect">
            <a:avLst/>
          </a:prstGeom>
        </p:spPr>
      </p:pic>
      <p:sp>
        <p:nvSpPr>
          <p:cNvPr id="90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9908154" y="1485899"/>
            <a:ext cx="2173174" cy="1452463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put the quantity words in the correct place in the table (the first one is done for you).</a:t>
            </a:r>
          </a:p>
        </p:txBody>
      </p:sp>
      <p:sp>
        <p:nvSpPr>
          <p:cNvPr id="16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9145783" y="3334842"/>
            <a:ext cx="2197100" cy="1215144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don’t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after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talking in general, e.g. 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All birds lay eggs.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7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6878096" flipH="1" flipV="1">
            <a:off x="8435170" y="593171"/>
            <a:ext cx="2622910" cy="3728446"/>
          </a:xfrm>
          <a:prstGeom prst="arc">
            <a:avLst>
              <a:gd name="adj1" fmla="val 10658313"/>
              <a:gd name="adj2" fmla="val 128746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7417143" y="450017"/>
            <a:ext cx="2197100" cy="849086"/>
          </a:xfrm>
          <a:prstGeom prst="wedgeRoundRectCallout">
            <a:avLst>
              <a:gd name="adj1" fmla="val 65149"/>
              <a:gd name="adj2" fmla="val -642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how much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how many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questions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2550800" flipH="1" flipV="1">
            <a:off x="5339999" y="-1628181"/>
            <a:ext cx="2622910" cy="3728446"/>
          </a:xfrm>
          <a:prstGeom prst="arc">
            <a:avLst>
              <a:gd name="adj1" fmla="val 11270282"/>
              <a:gd name="adj2" fmla="val 128746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15928400" flipH="1">
            <a:off x="6021402" y="-145962"/>
            <a:ext cx="2622910" cy="4716534"/>
          </a:xfrm>
          <a:prstGeom prst="arc">
            <a:avLst>
              <a:gd name="adj1" fmla="val 10129730"/>
              <a:gd name="adj2" fmla="val 150430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3318ADFF-0A40-475C-94ED-6972D272B92F}"/>
              </a:ext>
            </a:extLst>
          </p:cNvPr>
          <p:cNvSpPr/>
          <p:nvPr/>
        </p:nvSpPr>
        <p:spPr>
          <a:xfrm>
            <a:off x="5834669" y="5547507"/>
            <a:ext cx="5607032" cy="943363"/>
          </a:xfrm>
          <a:prstGeom prst="wedgeRoundRectCallout">
            <a:avLst>
              <a:gd name="adj1" fmla="val -7931"/>
              <a:gd name="adj2" fmla="val -594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usually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of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(not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much/many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in positive sentences with plural countable nouns and uncountable nouns,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We’ve got a lot of fruit/biscuits.</a:t>
            </a:r>
          </a:p>
        </p:txBody>
      </p:sp>
      <p:sp>
        <p:nvSpPr>
          <p:cNvPr id="22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6878096" flipH="1" flipV="1">
            <a:off x="5040641" y="2718688"/>
            <a:ext cx="2622910" cy="3728446"/>
          </a:xfrm>
          <a:prstGeom prst="arc">
            <a:avLst>
              <a:gd name="adj1" fmla="val 10658313"/>
              <a:gd name="adj2" fmla="val 1287463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9208C0D3-B062-4C23-AE80-F47E49E2DD9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6423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7548E-6 -3.1596E-6 L -0.53208 -0.3110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4" y="-155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93 L -0.26395 -0.3659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72" y="-18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46 L -0.28127 -0.3694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57" y="-18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7933E-6 2.52722E-6 L -0.0259 -0.4938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-246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6 0.00069 L 0.13498 -0.3138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6" y="-157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2727E-7 -2.68937E-6 L -0.40765 -0.1382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83" y="-6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01106E-7 -7.5747E-7 L -0.3906 -0.2010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7" y="-100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-0.0007 L -0.27736 -0.1387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36" y="-6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  <p:bldP spid="87" grpId="0"/>
      <p:bldP spid="87" grpId="1"/>
      <p:bldP spid="88" grpId="0"/>
      <p:bldP spid="88" grpId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1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11641</TotalTime>
  <Words>1050</Words>
  <Application>Microsoft Office PowerPoint</Application>
  <PresentationFormat>Widescreen</PresentationFormat>
  <Paragraphs>161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A2+ articles </vt:lpstr>
      <vt:lpstr>We use articles before nouns, e.g. people, places, objects or ideas. They tell us something about the noun.</vt:lpstr>
      <vt:lpstr>Function: articles</vt:lpstr>
      <vt:lpstr>Form and function: articles</vt:lpstr>
      <vt:lpstr>PowerPoint Presentation</vt:lpstr>
      <vt:lpstr>Explore grammar: quantity words</vt:lpstr>
      <vt:lpstr>Explore grammar:  quantity words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193</cp:revision>
  <dcterms:modified xsi:type="dcterms:W3CDTF">2019-12-05T09:55:14Z</dcterms:modified>
</cp:coreProperties>
</file>